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895" autoAdjust="0"/>
  </p:normalViewPr>
  <p:slideViewPr>
    <p:cSldViewPr>
      <p:cViewPr varScale="1">
        <p:scale>
          <a:sx n="68" d="100"/>
          <a:sy n="68" d="100"/>
        </p:scale>
        <p:origin x="-144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1B649A-0C35-4582-9902-BEEF5977958E}" type="datetimeFigureOut">
              <a:rPr lang="en-US" smtClean="0"/>
              <a:t>6/21/2013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4A2F1B-637C-47AB-A0D2-CA3D871404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9765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n-BD" dirty="0" smtClean="0"/>
              <a:t>শ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4A2F1B-637C-47AB-A0D2-CA3D8714043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8892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4A2F1B-637C-47AB-A0D2-CA3D8714043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8312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4A2F1B-637C-47AB-A0D2-CA3D8714043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7696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4A2F1B-637C-47AB-A0D2-CA3D8714043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5664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4A2F1B-637C-47AB-A0D2-CA3D8714043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4641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4A2F1B-637C-47AB-A0D2-CA3D8714043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9054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4A2F1B-637C-47AB-A0D2-CA3D87140436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5913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4A2F1B-637C-47AB-A0D2-CA3D8714043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0704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4A2F1B-637C-47AB-A0D2-CA3D8714043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95673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4A2F1B-637C-47AB-A0D2-CA3D87140436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22269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4A2F1B-637C-47AB-A0D2-CA3D87140436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6396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4A2F1B-637C-47AB-A0D2-CA3D87140436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0147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n-BD" smtClean="0"/>
              <a:t>স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4A2F1B-637C-47AB-A0D2-CA3D87140436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6036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4A2F1B-637C-47AB-A0D2-CA3D87140436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1125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834D4-ED89-4339-A8B7-AD331759E263}" type="datetimeFigureOut">
              <a:rPr lang="en-US" smtClean="0"/>
              <a:t>6/21/2013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CAB1CCB-6B75-4DEF-AF20-441D26F7E4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834D4-ED89-4339-A8B7-AD331759E263}" type="datetimeFigureOut">
              <a:rPr lang="en-US" smtClean="0"/>
              <a:t>6/21/2013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CAB1CCB-6B75-4DEF-AF20-441D26F7E4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834D4-ED89-4339-A8B7-AD331759E263}" type="datetimeFigureOut">
              <a:rPr lang="en-US" smtClean="0"/>
              <a:t>6/21/2013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B1CCB-6B75-4DEF-AF20-441D26F7E450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834D4-ED89-4339-A8B7-AD331759E263}" type="datetimeFigureOut">
              <a:rPr lang="en-US" smtClean="0"/>
              <a:t>6/21/2013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B1CCB-6B75-4DEF-AF20-441D26F7E4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834D4-ED89-4339-A8B7-AD331759E263}" type="datetimeFigureOut">
              <a:rPr lang="en-US" smtClean="0"/>
              <a:t>6/21/2013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CAB1CCB-6B75-4DEF-AF20-441D26F7E450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834D4-ED89-4339-A8B7-AD331759E263}" type="datetimeFigureOut">
              <a:rPr lang="en-US" smtClean="0"/>
              <a:t>6/21/2013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B1CCB-6B75-4DEF-AF20-441D26F7E4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834D4-ED89-4339-A8B7-AD331759E263}" type="datetimeFigureOut">
              <a:rPr lang="en-US" smtClean="0"/>
              <a:t>6/21/2013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B1CCB-6B75-4DEF-AF20-441D26F7E4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834D4-ED89-4339-A8B7-AD331759E263}" type="datetimeFigureOut">
              <a:rPr lang="en-US" smtClean="0"/>
              <a:t>6/21/2013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B1CCB-6B75-4DEF-AF20-441D26F7E4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834D4-ED89-4339-A8B7-AD331759E263}" type="datetimeFigureOut">
              <a:rPr lang="en-US" smtClean="0"/>
              <a:t>6/21/2013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B1CCB-6B75-4DEF-AF20-441D26F7E450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834D4-ED89-4339-A8B7-AD331759E263}" type="datetimeFigureOut">
              <a:rPr lang="en-US" smtClean="0"/>
              <a:t>6/21/2013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B1CCB-6B75-4DEF-AF20-441D26F7E4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834D4-ED89-4339-A8B7-AD331759E263}" type="datetimeFigureOut">
              <a:rPr lang="en-US" smtClean="0"/>
              <a:t>6/21/2013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B1CCB-6B75-4DEF-AF20-441D26F7E4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0A834D4-ED89-4339-A8B7-AD331759E263}" type="datetimeFigureOut">
              <a:rPr lang="en-US" smtClean="0"/>
              <a:t>6/21/2013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CAB1CCB-6B75-4DEF-AF20-441D26F7E450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11" Type="http://schemas.openxmlformats.org/officeDocument/2006/relationships/image" Target="../media/image14.jpg"/><Relationship Id="rId5" Type="http://schemas.openxmlformats.org/officeDocument/2006/relationships/image" Target="../media/image8.jpg"/><Relationship Id="rId10" Type="http://schemas.openxmlformats.org/officeDocument/2006/relationships/image" Target="../media/image13.jpg"/><Relationship Id="rId4" Type="http://schemas.openxmlformats.org/officeDocument/2006/relationships/image" Target="../media/image7.jpg"/><Relationship Id="rId9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15.jpg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" y="304800"/>
            <a:ext cx="8686800" cy="8382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4800" dirty="0" err="1" smtClean="0">
                <a:solidFill>
                  <a:srgbClr val="002060"/>
                </a:solidFill>
              </a:rPr>
              <a:t>সবাইকে</a:t>
            </a:r>
            <a:r>
              <a:rPr lang="en-US" sz="4800" dirty="0" smtClean="0">
                <a:solidFill>
                  <a:srgbClr val="002060"/>
                </a:solidFill>
              </a:rPr>
              <a:t> </a:t>
            </a:r>
            <a:r>
              <a:rPr lang="en-US" sz="4800" dirty="0" err="1" smtClean="0">
                <a:solidFill>
                  <a:srgbClr val="002060"/>
                </a:solidFill>
              </a:rPr>
              <a:t>স্বাগতম</a:t>
            </a:r>
            <a:endParaRPr lang="en-US" sz="4800" dirty="0">
              <a:solidFill>
                <a:srgbClr val="002060"/>
              </a:solidFill>
            </a:endParaRP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529495"/>
            <a:ext cx="4114800" cy="4648200"/>
          </a:xfr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1527150"/>
            <a:ext cx="3962400" cy="4645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901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bn-BD" dirty="0" smtClean="0">
                <a:solidFill>
                  <a:srgbClr val="002060"/>
                </a:solidFill>
              </a:rPr>
              <a:t>শিক্ষক পরিচিতি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31498"/>
            <a:ext cx="8229600" cy="452596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bn-BD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কাউছার আহমেদ</a:t>
            </a:r>
          </a:p>
          <a:p>
            <a:r>
              <a:rPr lang="bn-BD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bn-BD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বি এস সি অনার্স</a:t>
            </a:r>
            <a:r>
              <a:rPr lang="bn-BD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এম এস সি (গণিত</a:t>
            </a:r>
            <a:r>
              <a:rPr lang="bn-BD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</a:p>
          <a:p>
            <a:r>
              <a:rPr lang="bn-BD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হাজী মইন উদ্দিন উচ্চ বিদ্যালয় </a:t>
            </a:r>
          </a:p>
          <a:p>
            <a:r>
              <a:rPr lang="bn-BD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মতলব(উ),চাদঁপুর।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200" y="1828800"/>
            <a:ext cx="23622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570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8686800" cy="8382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bn-BD" dirty="0" smtClean="0">
                <a:solidFill>
                  <a:srgbClr val="00B0F0"/>
                </a:solidFill>
              </a:rPr>
              <a:t>পাঠ পরিচিতি</a:t>
            </a:r>
            <a:endParaRPr lang="en-US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24000"/>
            <a:ext cx="8686800" cy="4525963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bn-BD" dirty="0" smtClean="0"/>
              <a:t>সাধারন বিজ্ঞান</a:t>
            </a:r>
          </a:p>
          <a:p>
            <a:r>
              <a:rPr lang="bn-BD" dirty="0" smtClean="0"/>
              <a:t>শ্রেণি-৮ম</a:t>
            </a:r>
          </a:p>
          <a:p>
            <a:r>
              <a:rPr lang="bn-BD" dirty="0" smtClean="0"/>
              <a:t>পাঠ-ফল</a:t>
            </a:r>
          </a:p>
          <a:p>
            <a:r>
              <a:rPr lang="bn-BD" dirty="0" smtClean="0"/>
              <a:t>সময়-৫০মিনিট</a:t>
            </a:r>
          </a:p>
          <a:p>
            <a:r>
              <a:rPr lang="bn-BD" dirty="0" smtClean="0"/>
              <a:t>তারিখ-১৬/৬/২০১৩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8038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81" y="214312"/>
            <a:ext cx="2466975" cy="184785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00" y="259772"/>
            <a:ext cx="2590800" cy="17145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" y="2300287"/>
            <a:ext cx="2679123" cy="16621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567" y="2231230"/>
            <a:ext cx="2709862" cy="18002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25" y="2062162"/>
            <a:ext cx="2238375" cy="20383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4337771"/>
            <a:ext cx="2590800" cy="17621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567" y="4337771"/>
            <a:ext cx="2619375" cy="17430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774" y="4309196"/>
            <a:ext cx="2581275" cy="17716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728" y="252412"/>
            <a:ext cx="2524125" cy="180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333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n-BD" sz="4800" dirty="0" smtClean="0"/>
              <a:t>শিখন ফল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n-BD" dirty="0" smtClean="0"/>
              <a:t>১)ফলের সংজ্ঞা বলতে পারবে ।</a:t>
            </a:r>
          </a:p>
          <a:p>
            <a:r>
              <a:rPr lang="bn-BD" dirty="0" smtClean="0"/>
              <a:t>২)ফলের বিভিন্ন অংশ চিত্রসহ সনাক্ত করতে পারবে ।</a:t>
            </a:r>
          </a:p>
          <a:p>
            <a:r>
              <a:rPr lang="bn-BD" dirty="0" smtClean="0"/>
              <a:t>৩)ফলের প্রকারভেদ সম্পর্কে বলতে পারবে।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8191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r>
              <a:rPr lang="bn-BD" dirty="0" smtClean="0">
                <a:solidFill>
                  <a:srgbClr val="FF0000"/>
                </a:solidFill>
              </a:rPr>
              <a:t>ফুলের গর্ভাশয়,নিষিক্ত ও পরিপক্ক হয়ে যে অংশ গঠন করে তাকে ফল বলে।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864" y="2647950"/>
            <a:ext cx="3961535" cy="17145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2647950"/>
            <a:ext cx="3422073" cy="17145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4613564"/>
            <a:ext cx="3422073" cy="18764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4613564"/>
            <a:ext cx="3962400" cy="187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482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15636" y="1524000"/>
            <a:ext cx="8686800" cy="4525963"/>
          </a:xfrm>
        </p:spPr>
        <p:txBody>
          <a:bodyPr/>
          <a:lstStyle/>
          <a:p>
            <a:r>
              <a:rPr lang="bn-BD" dirty="0" smtClean="0">
                <a:solidFill>
                  <a:schemeClr val="tx1"/>
                </a:solidFill>
              </a:rPr>
              <a:t>একটি সাধারন ফলের দুটি অংশ।যথা</a:t>
            </a:r>
            <a:r>
              <a:rPr lang="en-US" b="1" cap="all" dirty="0" smtClean="0">
                <a:ln w="0"/>
                <a:solidFill>
                  <a:schemeClr val="tx1"/>
                </a:soli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bn-BD" b="1" cap="all" dirty="0" smtClean="0">
                <a:ln w="0"/>
                <a:solidFill>
                  <a:schemeClr val="tx1"/>
                </a:solidFill>
                <a:effectLst>
                  <a:reflection blurRad="12700" stA="50000" endPos="50000" dist="5000" dir="5400000" sy="-100000" rotWithShape="0"/>
                </a:effectLst>
              </a:rPr>
              <a:t>-</a:t>
            </a:r>
            <a:endParaRPr lang="en-US" b="1" cap="all" dirty="0">
              <a:ln w="0"/>
              <a:solidFill>
                <a:schemeClr val="tx1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Oval 4"/>
          <p:cNvSpPr/>
          <p:nvPr/>
        </p:nvSpPr>
        <p:spPr>
          <a:xfrm>
            <a:off x="3636818" y="2365755"/>
            <a:ext cx="2230582" cy="1752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134336" y="2713948"/>
            <a:ext cx="1229824" cy="92333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bn-BD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ফল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Down Arrow 6"/>
          <p:cNvSpPr/>
          <p:nvPr/>
        </p:nvSpPr>
        <p:spPr>
          <a:xfrm rot="3661649" flipH="1">
            <a:off x="2980304" y="2679729"/>
            <a:ext cx="689158" cy="153217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Down Arrow 7"/>
          <p:cNvSpPr/>
          <p:nvPr/>
        </p:nvSpPr>
        <p:spPr>
          <a:xfrm rot="18101146">
            <a:off x="5794051" y="2762653"/>
            <a:ext cx="671329" cy="14069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 rot="20020111">
            <a:off x="622317" y="3819536"/>
            <a:ext cx="2233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n-BD" sz="54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ফলত্বক</a:t>
            </a:r>
            <a:endParaRPr lang="en-US" sz="5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 rot="1461415">
            <a:off x="6629400" y="3819537"/>
            <a:ext cx="24048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n-BD" sz="54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বীজত্বক</a:t>
            </a:r>
            <a:endParaRPr lang="en-US" sz="5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79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endParaRPr lang="en-US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40605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n-BD" dirty="0" smtClean="0">
                <a:solidFill>
                  <a:srgbClr val="002060"/>
                </a:solidFill>
              </a:rPr>
              <a:t>আমের ফলত্বক ৩টি।যথা-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2971800" y="2133600"/>
            <a:ext cx="3657600" cy="1447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543300" y="2395835"/>
            <a:ext cx="2514600" cy="9233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bn-BD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ফলত্বক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2057400" y="3200400"/>
            <a:ext cx="1676400" cy="838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5" idx="2"/>
          </p:cNvCxnSpPr>
          <p:nvPr/>
        </p:nvCxnSpPr>
        <p:spPr>
          <a:xfrm flipH="1">
            <a:off x="4724400" y="3319165"/>
            <a:ext cx="76200" cy="102423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5867400" y="3200400"/>
            <a:ext cx="914400" cy="1066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3276600" y="4343400"/>
            <a:ext cx="23647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bn-BD" sz="5400" b="1" cap="all" dirty="0" smtClean="0">
                <a:ln w="0"/>
                <a:solidFill>
                  <a:srgbClr val="00B0F0"/>
                </a:solidFill>
                <a:effectLst>
                  <a:reflection blurRad="12700" stA="50000" endPos="50000" dist="5000" dir="5400000" sy="-100000" rotWithShape="0"/>
                </a:effectLst>
              </a:rPr>
              <a:t>মধ্যত্বক</a:t>
            </a:r>
            <a:endParaRPr lang="en-US" sz="5400" b="1" cap="all" spc="0" dirty="0">
              <a:ln w="0"/>
              <a:solidFill>
                <a:srgbClr val="00B0F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04800" y="4059382"/>
            <a:ext cx="25042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bn-BD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বহিঃত্বক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172200" y="4267200"/>
            <a:ext cx="24641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bn-BD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অন্তঃত্বক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9741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4" grpId="0"/>
      <p:bldP spid="25" grpId="0"/>
      <p:bldP spid="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hotocopy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64" y="1066800"/>
            <a:ext cx="3924300" cy="485649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Oval 3"/>
          <p:cNvSpPr/>
          <p:nvPr/>
        </p:nvSpPr>
        <p:spPr>
          <a:xfrm>
            <a:off x="1295400" y="2871353"/>
            <a:ext cx="914400" cy="2133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3124200" y="3264476"/>
            <a:ext cx="762000" cy="15361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2209800" y="928255"/>
            <a:ext cx="3238500" cy="51954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3276600" y="914400"/>
            <a:ext cx="2209800" cy="533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2971800" y="1828800"/>
            <a:ext cx="2743200" cy="1219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4457700" y="1828800"/>
            <a:ext cx="1257300" cy="104255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1905000" y="3938153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4152900" y="3264478"/>
            <a:ext cx="1714500" cy="38402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V="1">
            <a:off x="2514600" y="3264475"/>
            <a:ext cx="3352800" cy="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3581400" y="4032538"/>
            <a:ext cx="2514600" cy="7680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1752600" y="4416569"/>
            <a:ext cx="4343400" cy="38403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39"/>
          <p:cNvSpPr/>
          <p:nvPr/>
        </p:nvSpPr>
        <p:spPr>
          <a:xfrm>
            <a:off x="5730587" y="264697"/>
            <a:ext cx="17668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bn-BD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বোটা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867400" y="1426746"/>
            <a:ext cx="25042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bn-BD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বহিঃত্বক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937131" y="2802810"/>
            <a:ext cx="23647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bn-BD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মধ্যত্বক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6222664" y="4420031"/>
            <a:ext cx="24641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bn-BD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অন্তঃত্বক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cxnSp>
        <p:nvCxnSpPr>
          <p:cNvPr id="45" name="Straight Connector 44"/>
          <p:cNvCxnSpPr/>
          <p:nvPr/>
        </p:nvCxnSpPr>
        <p:spPr>
          <a:xfrm>
            <a:off x="1905000" y="4032538"/>
            <a:ext cx="3962400" cy="21396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46"/>
          <p:cNvSpPr/>
          <p:nvPr/>
        </p:nvSpPr>
        <p:spPr>
          <a:xfrm>
            <a:off x="6008358" y="5923295"/>
            <a:ext cx="14013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n-BD" sz="54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বীজ</a:t>
            </a:r>
            <a:endParaRPr lang="en-US" sz="5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76943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bn-BD" dirty="0" smtClean="0">
                <a:solidFill>
                  <a:srgbClr val="002060"/>
                </a:solidFill>
              </a:rPr>
              <a:t>গর্ভাশয়ের ভিওিতে ফলকে দুভাগে ভাগ করা যায়।যথা-</a:t>
            </a:r>
          </a:p>
          <a:p>
            <a:pPr marL="0" indent="0">
              <a:buNone/>
            </a:pPr>
            <a:r>
              <a:rPr lang="bn-BD" dirty="0" smtClean="0">
                <a:solidFill>
                  <a:srgbClr val="002060"/>
                </a:solidFill>
              </a:rPr>
              <a:t>১)প্রকৃত ফল ২)অপ্রকৃত ফল</a:t>
            </a:r>
          </a:p>
          <a:p>
            <a:pPr marL="0" indent="0">
              <a:buNone/>
            </a:pPr>
            <a:r>
              <a:rPr lang="bn-BD" dirty="0" smtClean="0">
                <a:solidFill>
                  <a:srgbClr val="002060"/>
                </a:solidFill>
              </a:rPr>
              <a:t>প্রকৃত ফলঃ-যে ফল শুধু ডিম্বাশয় থেকে উৎপন্ন হয় তাকে প্রকৃত ফল বলে।যেমন-আম,জাম।</a:t>
            </a:r>
          </a:p>
          <a:p>
            <a:pPr marL="0" indent="0">
              <a:buNone/>
            </a:pPr>
            <a:endParaRPr lang="bn-BD" sz="28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bn-BD" dirty="0" smtClean="0">
                <a:solidFill>
                  <a:srgbClr val="002060"/>
                </a:solidFill>
              </a:rPr>
              <a:t>২)অপ্রকৃত ফলঃ-যে ফল ডিম্বাশয় ছাড়া ফুলের অন্য অংশ থেকে তৈরি তাকে অপ্রকৃত ফল বলে।যেমন-চালতা,আপেল।</a:t>
            </a:r>
            <a:endParaRPr 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482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bn-BD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উৎস ও প্রকৃতি অনুসারে ফলকে তিন ভাগে ভাগ করা যায় ।যথা-</a:t>
            </a:r>
            <a:endParaRPr lang="en-US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Left-Right-Up Arrow 3"/>
          <p:cNvSpPr/>
          <p:nvPr/>
        </p:nvSpPr>
        <p:spPr>
          <a:xfrm>
            <a:off x="2735104" y="3195026"/>
            <a:ext cx="2671048" cy="2648693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014139" y="2473072"/>
            <a:ext cx="214674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bn-BD" sz="4000" b="1" cap="all" dirty="0" smtClean="0">
                <a:ln w="0"/>
                <a:effectLst>
                  <a:reflection blurRad="12700" stA="50000" endPos="50000" dist="5000" dir="5400000" sy="-100000" rotWithShape="0"/>
                </a:effectLst>
              </a:rPr>
              <a:t>সরল ফল</a:t>
            </a:r>
            <a:endParaRPr lang="en-US" sz="4000" b="1" cap="all" spc="0" dirty="0">
              <a:ln w="0"/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41818" y="4724400"/>
            <a:ext cx="23823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bn-BD" sz="54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গুচ্ছফল</a:t>
            </a:r>
            <a:endParaRPr lang="en-US" sz="5400" b="1" cap="none" spc="0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422564" y="4832122"/>
            <a:ext cx="272382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bn-BD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যৌগিক ফল</a:t>
            </a:r>
            <a:endParaRPr lang="en-US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414890" y="4724400"/>
            <a:ext cx="134524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n-BD" sz="60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ফল</a:t>
            </a:r>
            <a:endParaRPr lang="en-US" sz="60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50658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7" grpId="0"/>
      <p:bldP spid="8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002060"/>
                </a:solidFill>
              </a:rPr>
              <a:t>সরল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ফলঃ</a:t>
            </a:r>
            <a:r>
              <a:rPr lang="bn-BD" dirty="0" smtClean="0">
                <a:solidFill>
                  <a:srgbClr val="002060"/>
                </a:solidFill>
              </a:rPr>
              <a:t>-</a:t>
            </a:r>
            <a:r>
              <a:rPr lang="en-US" dirty="0" err="1" smtClean="0">
                <a:solidFill>
                  <a:srgbClr val="002060"/>
                </a:solidFill>
              </a:rPr>
              <a:t>যে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ফল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একটি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ফুলের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একটি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মাত্র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গভপত্র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থাকে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তাকে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সরল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ফল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বলে।যেমন-আম,জামা</a:t>
            </a:r>
            <a:r>
              <a:rPr lang="bn-BD" dirty="0">
                <a:solidFill>
                  <a:srgbClr val="002060"/>
                </a:solidFill>
              </a:rPr>
              <a:t>।</a:t>
            </a:r>
            <a:endParaRPr 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861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n-BD" dirty="0" smtClean="0">
                <a:solidFill>
                  <a:srgbClr val="002060"/>
                </a:solidFill>
              </a:rPr>
              <a:t>গুচ্ছফলঃ-</a:t>
            </a:r>
            <a:r>
              <a:rPr lang="en-US" dirty="0" err="1" smtClean="0">
                <a:solidFill>
                  <a:srgbClr val="002060"/>
                </a:solidFill>
              </a:rPr>
              <a:t>যে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ফল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একটি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ফুলের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একাধিক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মুক্ত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গভপত্রের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ডিম্বাশয়</a:t>
            </a:r>
            <a:r>
              <a:rPr lang="en-US" dirty="0" smtClean="0">
                <a:solidFill>
                  <a:srgbClr val="002060"/>
                </a:solidFill>
              </a:rPr>
              <a:t>  </a:t>
            </a:r>
            <a:r>
              <a:rPr lang="en-US" dirty="0" err="1" smtClean="0">
                <a:solidFill>
                  <a:srgbClr val="002060"/>
                </a:solidFill>
              </a:rPr>
              <a:t>থেকে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উৎপন্ন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হয়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তাকে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bn-BD" dirty="0" smtClean="0">
                <a:solidFill>
                  <a:srgbClr val="002060"/>
                </a:solidFill>
              </a:rPr>
              <a:t>গুচ্ছ ফল বলে।</a:t>
            </a:r>
            <a:endParaRPr 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7662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n-BD" dirty="0" smtClean="0">
                <a:solidFill>
                  <a:srgbClr val="FF0000"/>
                </a:solidFill>
              </a:rPr>
              <a:t>যৌগিক ফলঃ-যখন একটি পুষ্পমঞ্জুরির সব ফুল মিলে একটি ফলে পরিণত হয় তাকে যৌগিক ফল বলে।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792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n-BD" sz="4400" dirty="0" smtClean="0">
                <a:solidFill>
                  <a:srgbClr val="FF0000"/>
                </a:solidFill>
              </a:rPr>
              <a:t>বাড়ির কাজ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bn-BD" sz="3600" dirty="0" smtClean="0">
                <a:solidFill>
                  <a:srgbClr val="7030A0"/>
                </a:solidFill>
              </a:rPr>
              <a:t>১)ফলের সংজ্ঞা দাও?</a:t>
            </a:r>
          </a:p>
          <a:p>
            <a:r>
              <a:rPr lang="bn-BD" sz="3600" dirty="0" smtClean="0">
                <a:solidFill>
                  <a:srgbClr val="7030A0"/>
                </a:solidFill>
              </a:rPr>
              <a:t>২)ফলের কয়টি অংশ ও কি কি?</a:t>
            </a:r>
          </a:p>
          <a:p>
            <a:r>
              <a:rPr lang="bn-BD" sz="3600" dirty="0" smtClean="0">
                <a:solidFill>
                  <a:srgbClr val="7030A0"/>
                </a:solidFill>
              </a:rPr>
              <a:t>৩)প্রকৃতি অনুসারে ফল কত প্রকার ও কি কি?উদাহরনসহ সংজ্ঞা লিখ?</a:t>
            </a:r>
          </a:p>
          <a:p>
            <a:r>
              <a:rPr lang="bn-BD" sz="3600" dirty="0" smtClean="0">
                <a:solidFill>
                  <a:srgbClr val="7030A0"/>
                </a:solidFill>
              </a:rPr>
              <a:t>৪)প্রকৃত ও অপ্রকৃত ফল কাকে বলে উদাহরনসহ লিখ?</a:t>
            </a:r>
            <a:endParaRPr lang="en-US" sz="3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102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bn-BD" sz="5400" dirty="0" smtClean="0"/>
              <a:t>মূল্যায়ন</a:t>
            </a:r>
            <a:endParaRPr lang="en-US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bn-BD" sz="3600" dirty="0" smtClean="0">
                <a:solidFill>
                  <a:schemeClr val="tx1"/>
                </a:solidFill>
              </a:rPr>
              <a:t>১)ফুলের কোন অংশকে ফল বলে?</a:t>
            </a:r>
          </a:p>
          <a:p>
            <a:r>
              <a:rPr lang="bn-BD" sz="3600" dirty="0" smtClean="0">
                <a:solidFill>
                  <a:schemeClr val="tx1"/>
                </a:solidFill>
              </a:rPr>
              <a:t>২)গর্ভ</a:t>
            </a:r>
            <a:r>
              <a:rPr lang="en-US" sz="3600" dirty="0" err="1" smtClean="0">
                <a:solidFill>
                  <a:schemeClr val="tx1"/>
                </a:solidFill>
              </a:rPr>
              <a:t>াশয়ের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ভিত্তিতে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ফল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কত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প্রকার</a:t>
            </a:r>
            <a:r>
              <a:rPr lang="en-US" sz="3600" dirty="0" smtClean="0">
                <a:solidFill>
                  <a:schemeClr val="tx1"/>
                </a:solidFill>
              </a:rPr>
              <a:t> ও </a:t>
            </a:r>
            <a:r>
              <a:rPr lang="en-US" sz="3600" dirty="0" err="1" smtClean="0">
                <a:solidFill>
                  <a:schemeClr val="tx1"/>
                </a:solidFill>
              </a:rPr>
              <a:t>কি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কি</a:t>
            </a:r>
            <a:r>
              <a:rPr lang="en-US" sz="3600" dirty="0" smtClean="0">
                <a:solidFill>
                  <a:schemeClr val="tx1"/>
                </a:solidFill>
              </a:rPr>
              <a:t>?</a:t>
            </a:r>
          </a:p>
          <a:p>
            <a:r>
              <a:rPr lang="bn-BD" sz="3600" dirty="0" smtClean="0">
                <a:solidFill>
                  <a:schemeClr val="tx1"/>
                </a:solidFill>
              </a:rPr>
              <a:t>৩)ফল কাকে বলে?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0960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n-BD" sz="4800" dirty="0" smtClean="0"/>
              <a:t>আবার দেখা হবে-ধন্যবাদ</a:t>
            </a:r>
            <a:endParaRPr lang="en-US" sz="4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981200"/>
            <a:ext cx="7848600" cy="4419600"/>
          </a:xfrm>
        </p:spPr>
      </p:pic>
    </p:spTree>
    <p:extLst>
      <p:ext uri="{BB962C8B-B14F-4D97-AF65-F5344CB8AC3E}">
        <p14:creationId xmlns:p14="http://schemas.microsoft.com/office/powerpoint/2010/main" val="349795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422</TotalTime>
  <Words>283</Words>
  <Application>Microsoft Office PowerPoint</Application>
  <PresentationFormat>On-screen Show (4:3)</PresentationFormat>
  <Paragraphs>70</Paragraphs>
  <Slides>17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Trek</vt:lpstr>
      <vt:lpstr>সবাইকে স্বাগতম</vt:lpstr>
      <vt:lpstr>শিক্ষক পরিচিতি</vt:lpstr>
      <vt:lpstr>পাঠ পরিচিতি</vt:lpstr>
      <vt:lpstr>PowerPoint Presentation</vt:lpstr>
      <vt:lpstr>শিখন ফল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বাড়ির কাজ</vt:lpstr>
      <vt:lpstr>মূল্যায়ন</vt:lpstr>
      <vt:lpstr>আবার দেখা হবে-ধন্যবাদ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সবাইকে স্বাগতম</dc:title>
  <dc:creator>TSS</dc:creator>
  <cp:lastModifiedBy>TSS</cp:lastModifiedBy>
  <cp:revision>70</cp:revision>
  <dcterms:created xsi:type="dcterms:W3CDTF">2013-06-16T04:50:55Z</dcterms:created>
  <dcterms:modified xsi:type="dcterms:W3CDTF">2013-06-21T15:47:15Z</dcterms:modified>
</cp:coreProperties>
</file>